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Roboto"/>
      <p:regular r:id="rId18"/>
      <p:bold r:id="rId19"/>
      <p:italic r:id="rId20"/>
      <p:boldItalic r:id="rId21"/>
    </p:embeddedFont>
    <p:embeddedFont>
      <p:font typeface="Lato"/>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Lato-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a778cfc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a778cfc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a5f79834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9a5f79834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a5f79834f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a5f79834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C2F34"/>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a5f79834f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a5f79834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b62492d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b62492d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a85923b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a85923b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9a778cfcf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9a778cfcf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Time Resource Monitoring System</a:t>
            </a:r>
            <a:endParaRPr/>
          </a:p>
        </p:txBody>
      </p:sp>
      <p:sp>
        <p:nvSpPr>
          <p:cNvPr id="97" name="Google Shape;97;p14"/>
          <p:cNvSpPr txBox="1"/>
          <p:nvPr/>
        </p:nvSpPr>
        <p:spPr>
          <a:xfrm>
            <a:off x="729600" y="3150350"/>
            <a:ext cx="3787800" cy="123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20">
                <a:solidFill>
                  <a:srgbClr val="595959"/>
                </a:solidFill>
                <a:latin typeface="Lato"/>
                <a:ea typeface="Lato"/>
                <a:cs typeface="Lato"/>
                <a:sym typeface="Lato"/>
              </a:rPr>
              <a:t>TEAM MEMBERS</a:t>
            </a:r>
            <a:endParaRPr sz="2120">
              <a:solidFill>
                <a:srgbClr val="595959"/>
              </a:solidFill>
              <a:latin typeface="Lato"/>
              <a:ea typeface="Lato"/>
              <a:cs typeface="Lato"/>
              <a:sym typeface="Lato"/>
            </a:endParaRPr>
          </a:p>
          <a:p>
            <a:pPr indent="0" lvl="0" marL="0" rtl="0" algn="l">
              <a:spcBef>
                <a:spcPts val="0"/>
              </a:spcBef>
              <a:spcAft>
                <a:spcPts val="0"/>
              </a:spcAft>
              <a:buNone/>
            </a:pPr>
            <a:r>
              <a:rPr lang="en" sz="1520">
                <a:solidFill>
                  <a:srgbClr val="595959"/>
                </a:solidFill>
                <a:latin typeface="Lato"/>
                <a:ea typeface="Lato"/>
                <a:cs typeface="Lato"/>
                <a:sym typeface="Lato"/>
              </a:rPr>
              <a:t>Tatvam</a:t>
            </a:r>
            <a:r>
              <a:rPr lang="en" sz="1520">
                <a:solidFill>
                  <a:srgbClr val="595959"/>
                </a:solidFill>
                <a:latin typeface="Lato"/>
                <a:ea typeface="Lato"/>
                <a:cs typeface="Lato"/>
                <a:sym typeface="Lato"/>
              </a:rPr>
              <a:t> (B20CS077)</a:t>
            </a:r>
            <a:endParaRPr sz="1520">
              <a:solidFill>
                <a:srgbClr val="595959"/>
              </a:solidFill>
              <a:latin typeface="Lato"/>
              <a:ea typeface="Lato"/>
              <a:cs typeface="Lato"/>
              <a:sym typeface="Lato"/>
            </a:endParaRPr>
          </a:p>
          <a:p>
            <a:pPr indent="0" lvl="0" marL="0" rtl="0" algn="l">
              <a:spcBef>
                <a:spcPts val="0"/>
              </a:spcBef>
              <a:spcAft>
                <a:spcPts val="0"/>
              </a:spcAft>
              <a:buNone/>
            </a:pPr>
            <a:r>
              <a:rPr lang="en" sz="1520">
                <a:solidFill>
                  <a:srgbClr val="595959"/>
                </a:solidFill>
                <a:latin typeface="Lato"/>
                <a:ea typeface="Lato"/>
                <a:cs typeface="Lato"/>
                <a:sym typeface="Lato"/>
              </a:rPr>
              <a:t>Maniya Yash Rajeshbhai (B20CS033)</a:t>
            </a:r>
            <a:endParaRPr sz="1520">
              <a:solidFill>
                <a:srgbClr val="595959"/>
              </a:solidFill>
              <a:latin typeface="Lato"/>
              <a:ea typeface="Lato"/>
              <a:cs typeface="Lato"/>
              <a:sym typeface="Lato"/>
            </a:endParaRPr>
          </a:p>
          <a:p>
            <a:pPr indent="0" lvl="0" marL="0" rtl="0" algn="l">
              <a:spcBef>
                <a:spcPts val="0"/>
              </a:spcBef>
              <a:spcAft>
                <a:spcPts val="0"/>
              </a:spcAft>
              <a:buNone/>
            </a:pPr>
            <a:r>
              <a:rPr lang="en" sz="1520">
                <a:solidFill>
                  <a:srgbClr val="595959"/>
                </a:solidFill>
                <a:latin typeface="Lato"/>
                <a:ea typeface="Lato"/>
                <a:cs typeface="Lato"/>
                <a:sym typeface="Lato"/>
              </a:rPr>
              <a:t>Viradiya Dhruvkumar (B20CS079)</a:t>
            </a:r>
            <a:endParaRPr sz="1520">
              <a:solidFill>
                <a:srgbClr val="59595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30000" y="1318650"/>
            <a:ext cx="3300900" cy="11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P</a:t>
            </a:r>
            <a:r>
              <a:rPr lang="en"/>
              <a:t>ROBLEM STATEMENT</a:t>
            </a:r>
            <a:endParaRPr sz="3000"/>
          </a:p>
        </p:txBody>
      </p:sp>
      <p:sp>
        <p:nvSpPr>
          <p:cNvPr id="103" name="Google Shape;103;p15"/>
          <p:cNvSpPr txBox="1"/>
          <p:nvPr>
            <p:ph idx="2" type="body"/>
          </p:nvPr>
        </p:nvSpPr>
        <p:spPr>
          <a:xfrm>
            <a:off x="4661300" y="729475"/>
            <a:ext cx="4296300" cy="40677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0"/>
              </a:spcAft>
              <a:buNone/>
            </a:pPr>
            <a:r>
              <a:rPr b="1" lang="en" sz="2123">
                <a:solidFill>
                  <a:schemeClr val="dk1"/>
                </a:solidFill>
              </a:rPr>
              <a:t>The fundamental to resolving any computer problem, including those with or pertaining to Linux and the hardware on which it executes, is information. Linux server performance monitoring is vital to identify performance issues that can interrupt the continued functioning of business services. Our goal is to develop a real-time monitoring system for Linux that can track of the following things</a:t>
            </a:r>
            <a:endParaRPr b="1" sz="2123">
              <a:solidFill>
                <a:schemeClr val="dk1"/>
              </a:solidFill>
            </a:endParaRPr>
          </a:p>
          <a:p>
            <a:pPr indent="0" lvl="0" marL="0" rtl="0" algn="just">
              <a:spcBef>
                <a:spcPts val="1000"/>
              </a:spcBef>
              <a:spcAft>
                <a:spcPts val="0"/>
              </a:spcAft>
              <a:buNone/>
            </a:pPr>
            <a:r>
              <a:t/>
            </a:r>
            <a:endParaRPr b="1" sz="2123">
              <a:solidFill>
                <a:schemeClr val="dk1"/>
              </a:solidFill>
            </a:endParaRPr>
          </a:p>
          <a:p>
            <a:pPr indent="0" lvl="0" marL="0" rtl="0" algn="just">
              <a:spcBef>
                <a:spcPts val="1000"/>
              </a:spcBef>
              <a:spcAft>
                <a:spcPts val="0"/>
              </a:spcAft>
              <a:buNone/>
            </a:pPr>
            <a:r>
              <a:t/>
            </a:r>
            <a:endParaRPr b="1" sz="1600">
              <a:solidFill>
                <a:schemeClr val="dk1"/>
              </a:solidFill>
            </a:endParaRPr>
          </a:p>
          <a:p>
            <a:pPr indent="0" lvl="0" marL="0" rtl="0" algn="just">
              <a:spcBef>
                <a:spcPts val="1000"/>
              </a:spcBef>
              <a:spcAft>
                <a:spcPts val="0"/>
              </a:spcAft>
              <a:buNone/>
            </a:pPr>
            <a:r>
              <a:t/>
            </a:r>
            <a:endParaRPr b="1" sz="1600">
              <a:solidFill>
                <a:schemeClr val="dk1"/>
              </a:solidFill>
            </a:endParaRPr>
          </a:p>
          <a:p>
            <a:pPr indent="0" lvl="0" marL="0" rtl="0" algn="just">
              <a:spcBef>
                <a:spcPts val="1000"/>
              </a:spcBef>
              <a:spcAft>
                <a:spcPts val="0"/>
              </a:spcAft>
              <a:buNone/>
            </a:pPr>
            <a:r>
              <a:t/>
            </a:r>
            <a:endParaRPr b="1" sz="1600">
              <a:solidFill>
                <a:schemeClr val="dk1"/>
              </a:solidFill>
            </a:endParaRPr>
          </a:p>
          <a:p>
            <a:pPr indent="0" lvl="0" marL="0" rtl="0" algn="just">
              <a:spcBef>
                <a:spcPts val="1000"/>
              </a:spcBef>
              <a:spcAft>
                <a:spcPts val="0"/>
              </a:spcAft>
              <a:buNone/>
            </a:pPr>
            <a:r>
              <a:t/>
            </a:r>
            <a:endParaRPr/>
          </a:p>
          <a:p>
            <a:pPr indent="0" lvl="0" marL="0" rtl="0" algn="just">
              <a:lnSpc>
                <a:spcPct val="115000"/>
              </a:lnSpc>
              <a:spcBef>
                <a:spcPts val="1200"/>
              </a:spcBef>
              <a:spcAft>
                <a:spcPts val="1200"/>
              </a:spcAft>
              <a:buNone/>
            </a:pPr>
            <a:r>
              <a:t/>
            </a:r>
            <a:endParaRPr/>
          </a:p>
        </p:txBody>
      </p:sp>
      <p:sp>
        <p:nvSpPr>
          <p:cNvPr id="104" name="Google Shape;104;p15"/>
          <p:cNvSpPr txBox="1"/>
          <p:nvPr/>
        </p:nvSpPr>
        <p:spPr>
          <a:xfrm>
            <a:off x="4784925" y="3128125"/>
            <a:ext cx="3610200" cy="1681200"/>
          </a:xfrm>
          <a:prstGeom prst="rect">
            <a:avLst/>
          </a:prstGeom>
          <a:noFill/>
          <a:ln>
            <a:noFill/>
          </a:ln>
        </p:spPr>
        <p:txBody>
          <a:bodyPr anchorCtr="0" anchor="t" bIns="91425" lIns="91425" spcFirstLastPara="1" rIns="91425" wrap="square" tIns="91425">
            <a:spAutoFit/>
          </a:bodyPr>
          <a:lstStyle/>
          <a:p>
            <a:pPr indent="9525" lvl="0" marL="0" rtl="0" algn="l">
              <a:lnSpc>
                <a:spcPct val="115000"/>
              </a:lnSpc>
              <a:spcBef>
                <a:spcPts val="1000"/>
              </a:spcBef>
              <a:spcAft>
                <a:spcPts val="0"/>
              </a:spcAft>
              <a:buNone/>
            </a:pPr>
            <a:r>
              <a:rPr b="1" lang="en">
                <a:highlight>
                  <a:srgbClr val="FFFFFF"/>
                </a:highlight>
                <a:latin typeface="Open Sans"/>
                <a:ea typeface="Open Sans"/>
                <a:cs typeface="Open Sans"/>
                <a:sym typeface="Open Sans"/>
              </a:rPr>
              <a:t>Objectives to be covered:</a:t>
            </a:r>
            <a:endParaRPr b="1">
              <a:highlight>
                <a:srgbClr val="FFFFFF"/>
              </a:highlight>
              <a:latin typeface="Open Sans"/>
              <a:ea typeface="Open Sans"/>
              <a:cs typeface="Open Sans"/>
              <a:sym typeface="Open Sans"/>
            </a:endParaRPr>
          </a:p>
          <a:p>
            <a:pPr indent="-311150" lvl="0" marL="457200" rtl="0" algn="l">
              <a:lnSpc>
                <a:spcPct val="115000"/>
              </a:lnSpc>
              <a:spcBef>
                <a:spcPts val="1000"/>
              </a:spcBef>
              <a:spcAft>
                <a:spcPts val="0"/>
              </a:spcAft>
              <a:buSzPts val="1300"/>
              <a:buFont typeface="Open Sans"/>
              <a:buChar char="●"/>
            </a:pPr>
            <a:r>
              <a:rPr lang="en" sz="1300">
                <a:highlight>
                  <a:srgbClr val="FFFFFF"/>
                </a:highlight>
                <a:latin typeface="Open Sans"/>
                <a:ea typeface="Open Sans"/>
                <a:cs typeface="Open Sans"/>
                <a:sym typeface="Open Sans"/>
              </a:rPr>
              <a:t>The system’s performance</a:t>
            </a:r>
            <a:endParaRPr sz="1300">
              <a:highlight>
                <a:srgbClr val="FFFFFF"/>
              </a:highlight>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highlight>
                  <a:srgbClr val="FFFFFF"/>
                </a:highlight>
                <a:latin typeface="Open Sans"/>
                <a:ea typeface="Open Sans"/>
                <a:cs typeface="Open Sans"/>
                <a:sym typeface="Open Sans"/>
              </a:rPr>
              <a:t>Number of </a:t>
            </a:r>
            <a:r>
              <a:rPr lang="en" sz="1300">
                <a:highlight>
                  <a:srgbClr val="FFFFFF"/>
                </a:highlight>
                <a:latin typeface="Open Sans"/>
                <a:ea typeface="Open Sans"/>
                <a:cs typeface="Open Sans"/>
                <a:sym typeface="Open Sans"/>
              </a:rPr>
              <a:t>running</a:t>
            </a:r>
            <a:r>
              <a:rPr lang="en" sz="1300">
                <a:highlight>
                  <a:srgbClr val="FFFFFF"/>
                </a:highlight>
                <a:latin typeface="Open Sans"/>
                <a:ea typeface="Open Sans"/>
                <a:cs typeface="Open Sans"/>
                <a:sym typeface="Open Sans"/>
              </a:rPr>
              <a:t> processes</a:t>
            </a:r>
            <a:endParaRPr sz="1300">
              <a:highlight>
                <a:srgbClr val="FFFFFF"/>
              </a:highlight>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highlight>
                  <a:srgbClr val="FFFFFF"/>
                </a:highlight>
                <a:latin typeface="Open Sans"/>
                <a:ea typeface="Open Sans"/>
                <a:cs typeface="Open Sans"/>
                <a:sym typeface="Open Sans"/>
              </a:rPr>
              <a:t>CPU and memory utilization</a:t>
            </a:r>
            <a:endParaRPr sz="1300">
              <a:highlight>
                <a:srgbClr val="FFFFFF"/>
              </a:highlight>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highlight>
                  <a:srgbClr val="FFFFFF"/>
                </a:highlight>
                <a:latin typeface="Open Sans"/>
                <a:ea typeface="Open Sans"/>
                <a:cs typeface="Open Sans"/>
                <a:sym typeface="Open Sans"/>
              </a:rPr>
              <a:t>Arrival and duration time of each process.</a:t>
            </a:r>
            <a:endParaRPr sz="1300">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44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&amp; Memory Utilization</a:t>
            </a:r>
            <a:endParaRPr/>
          </a:p>
        </p:txBody>
      </p:sp>
      <p:sp>
        <p:nvSpPr>
          <p:cNvPr id="110" name="Google Shape;110;p16"/>
          <p:cNvSpPr txBox="1"/>
          <p:nvPr>
            <p:ph idx="1" type="body"/>
          </p:nvPr>
        </p:nvSpPr>
        <p:spPr>
          <a:xfrm>
            <a:off x="729450" y="1808950"/>
            <a:ext cx="7688700" cy="139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CPU Utilization is defined as the </a:t>
            </a:r>
            <a:r>
              <a:rPr b="1" lang="en"/>
              <a:t>amount of work  a CPU does in order to perform the tasks which are assigned to it.</a:t>
            </a:r>
            <a:endParaRPr sz="1308">
              <a:solidFill>
                <a:srgbClr val="666666"/>
              </a:solidFill>
              <a:highlight>
                <a:srgbClr val="FFFFFF"/>
              </a:highlight>
            </a:endParaRPr>
          </a:p>
          <a:p>
            <a:pPr indent="0" lvl="0" marL="0" rtl="0" algn="l">
              <a:spcBef>
                <a:spcPts val="1200"/>
              </a:spcBef>
              <a:spcAft>
                <a:spcPts val="0"/>
              </a:spcAft>
              <a:buNone/>
            </a:pPr>
            <a:r>
              <a:rPr lang="en" sz="1308">
                <a:solidFill>
                  <a:srgbClr val="666666"/>
                </a:solidFill>
                <a:highlight>
                  <a:schemeClr val="lt1"/>
                </a:highlight>
              </a:rPr>
              <a:t>Memory utilization is </a:t>
            </a:r>
            <a:r>
              <a:rPr b="1" lang="en" sz="1308">
                <a:solidFill>
                  <a:srgbClr val="666666"/>
                </a:solidFill>
                <a:highlight>
                  <a:schemeClr val="lt1"/>
                </a:highlight>
              </a:rPr>
              <a:t>the average utilization derived from the percent of available memory in use at a given moment</a:t>
            </a:r>
            <a:r>
              <a:rPr lang="en" sz="1308">
                <a:solidFill>
                  <a:srgbClr val="666666"/>
                </a:solidFill>
                <a:highlight>
                  <a:schemeClr val="lt1"/>
                </a:highlight>
              </a:rPr>
              <a:t>.</a:t>
            </a:r>
            <a:endParaRPr sz="1416">
              <a:solidFill>
                <a:srgbClr val="666666"/>
              </a:solidFill>
              <a:highlight>
                <a:schemeClr val="lt1"/>
              </a:highlight>
            </a:endParaRPr>
          </a:p>
          <a:p>
            <a:pPr indent="0" lvl="0" marL="0" rtl="0" algn="l">
              <a:spcBef>
                <a:spcPts val="1200"/>
              </a:spcBef>
              <a:spcAft>
                <a:spcPts val="1200"/>
              </a:spcAft>
              <a:buNone/>
            </a:pPr>
            <a:r>
              <a:t/>
            </a:r>
            <a:endParaRPr/>
          </a:p>
        </p:txBody>
      </p:sp>
      <p:sp>
        <p:nvSpPr>
          <p:cNvPr id="111" name="Google Shape;111;p16"/>
          <p:cNvSpPr txBox="1"/>
          <p:nvPr/>
        </p:nvSpPr>
        <p:spPr>
          <a:xfrm>
            <a:off x="729450" y="30076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Techstacks </a:t>
            </a:r>
            <a:endParaRPr b="1" sz="2600">
              <a:solidFill>
                <a:schemeClr val="dk2"/>
              </a:solidFill>
              <a:latin typeface="Raleway"/>
              <a:ea typeface="Raleway"/>
              <a:cs typeface="Raleway"/>
              <a:sym typeface="Raleway"/>
            </a:endParaRPr>
          </a:p>
        </p:txBody>
      </p:sp>
      <p:sp>
        <p:nvSpPr>
          <p:cNvPr id="112" name="Google Shape;112;p16"/>
          <p:cNvSpPr txBox="1"/>
          <p:nvPr/>
        </p:nvSpPr>
        <p:spPr>
          <a:xfrm>
            <a:off x="729450" y="3508900"/>
            <a:ext cx="30000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CPP</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N-curses</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Makefile</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Linux</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Python</a:t>
            </a:r>
            <a:endParaRPr sz="12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of our Project</a:t>
            </a:r>
            <a:endParaRPr/>
          </a:p>
        </p:txBody>
      </p:sp>
      <p:sp>
        <p:nvSpPr>
          <p:cNvPr id="118" name="Google Shape;118;p17"/>
          <p:cNvSpPr txBox="1"/>
          <p:nvPr>
            <p:ph idx="1" type="body"/>
          </p:nvPr>
        </p:nvSpPr>
        <p:spPr>
          <a:xfrm>
            <a:off x="729450" y="2078875"/>
            <a:ext cx="7688700" cy="2650500"/>
          </a:xfrm>
          <a:prstGeom prst="rect">
            <a:avLst/>
          </a:prstGeom>
        </p:spPr>
        <p:txBody>
          <a:bodyPr anchorCtr="0" anchor="t" bIns="91425" lIns="91425" spcFirstLastPara="1" rIns="91425" wrap="square" tIns="91425">
            <a:normAutofit lnSpcReduction="10000"/>
          </a:bodyPr>
          <a:lstStyle/>
          <a:p>
            <a:pPr indent="-330200" lvl="0" marL="457200" rtl="0" algn="just">
              <a:spcBef>
                <a:spcPts val="0"/>
              </a:spcBef>
              <a:spcAft>
                <a:spcPts val="0"/>
              </a:spcAft>
              <a:buClr>
                <a:srgbClr val="434343"/>
              </a:buClr>
              <a:buSzPts val="1600"/>
              <a:buFont typeface="Verdana"/>
              <a:buChar char="●"/>
            </a:pPr>
            <a:r>
              <a:rPr lang="en" sz="1600">
                <a:solidFill>
                  <a:srgbClr val="434343"/>
                </a:solidFill>
                <a:highlight>
                  <a:srgbClr val="FFFFFF"/>
                </a:highlight>
                <a:latin typeface="Verdana"/>
                <a:ea typeface="Verdana"/>
                <a:cs typeface="Verdana"/>
                <a:sym typeface="Verdana"/>
              </a:rPr>
              <a:t>With the advancements in hardware and cloud technologies, a single Linux machine can host various applications and VMs. Therefore, it’s pivotal that we manage system resources like CPU usage.</a:t>
            </a:r>
            <a:endParaRPr sz="1600">
              <a:solidFill>
                <a:srgbClr val="434343"/>
              </a:solidFill>
              <a:highlight>
                <a:srgbClr val="FFFFFF"/>
              </a:highlight>
              <a:latin typeface="Verdana"/>
              <a:ea typeface="Verdana"/>
              <a:cs typeface="Verdana"/>
              <a:sym typeface="Verdana"/>
            </a:endParaRPr>
          </a:p>
          <a:p>
            <a:pPr indent="0" lvl="0" marL="457200" rtl="0" algn="just">
              <a:spcBef>
                <a:spcPts val="1200"/>
              </a:spcBef>
              <a:spcAft>
                <a:spcPts val="0"/>
              </a:spcAft>
              <a:buNone/>
            </a:pPr>
            <a:r>
              <a:t/>
            </a:r>
            <a:endParaRPr sz="1600">
              <a:solidFill>
                <a:srgbClr val="434343"/>
              </a:solidFill>
              <a:highlight>
                <a:srgbClr val="FFFFFF"/>
              </a:highlight>
              <a:latin typeface="Verdana"/>
              <a:ea typeface="Verdana"/>
              <a:cs typeface="Verdana"/>
              <a:sym typeface="Verdana"/>
            </a:endParaRPr>
          </a:p>
          <a:p>
            <a:pPr indent="-330200" lvl="0" marL="457200" rtl="0" algn="just">
              <a:spcBef>
                <a:spcPts val="1200"/>
              </a:spcBef>
              <a:spcAft>
                <a:spcPts val="0"/>
              </a:spcAft>
              <a:buClr>
                <a:srgbClr val="3A3A3A"/>
              </a:buClr>
              <a:buSzPts val="1600"/>
              <a:buFont typeface="Verdana"/>
              <a:buChar char="●"/>
            </a:pPr>
            <a:r>
              <a:rPr lang="en" sz="1600">
                <a:solidFill>
                  <a:srgbClr val="3A3A3A"/>
                </a:solidFill>
                <a:highlight>
                  <a:srgbClr val="FFFFFF"/>
                </a:highlight>
                <a:latin typeface="Verdana"/>
                <a:ea typeface="Verdana"/>
                <a:cs typeface="Verdana"/>
                <a:sym typeface="Verdana"/>
              </a:rPr>
              <a:t>It offers basic activity monitoring information, such as which activities are consuming the most resources and which activities are currently being run.</a:t>
            </a:r>
            <a:endParaRPr sz="160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350">
              <a:solidFill>
                <a:srgbClr val="000000"/>
              </a:solidFill>
              <a:highlight>
                <a:srgbClr val="FFFFFF"/>
              </a:highlight>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1221975" y="973777"/>
            <a:ext cx="6700050" cy="3673861"/>
          </a:xfrm>
          <a:prstGeom prst="rect">
            <a:avLst/>
          </a:prstGeom>
          <a:noFill/>
          <a:ln>
            <a:noFill/>
          </a:ln>
        </p:spPr>
      </p:pic>
      <p:sp>
        <p:nvSpPr>
          <p:cNvPr id="124" name="Google Shape;124;p18"/>
          <p:cNvSpPr txBox="1"/>
          <p:nvPr/>
        </p:nvSpPr>
        <p:spPr>
          <a:xfrm>
            <a:off x="1632150" y="419675"/>
            <a:ext cx="5879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Verdana"/>
                <a:ea typeface="Verdana"/>
                <a:cs typeface="Verdana"/>
                <a:sym typeface="Verdana"/>
              </a:rPr>
              <a:t>Results</a:t>
            </a:r>
            <a:endParaRPr b="1" sz="2400">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1004925" y="1259025"/>
            <a:ext cx="7134150" cy="3003850"/>
          </a:xfrm>
          <a:prstGeom prst="rect">
            <a:avLst/>
          </a:prstGeom>
          <a:noFill/>
          <a:ln>
            <a:noFill/>
          </a:ln>
        </p:spPr>
      </p:pic>
      <p:sp>
        <p:nvSpPr>
          <p:cNvPr id="130" name="Google Shape;130;p19"/>
          <p:cNvSpPr txBox="1"/>
          <p:nvPr/>
        </p:nvSpPr>
        <p:spPr>
          <a:xfrm>
            <a:off x="1891200" y="450450"/>
            <a:ext cx="536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Verdana"/>
                <a:ea typeface="Verdana"/>
                <a:cs typeface="Verdana"/>
                <a:sym typeface="Verdana"/>
              </a:rPr>
              <a:t>Warning for High Memory Usage</a:t>
            </a:r>
            <a:endParaRPr b="1" sz="18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4FFF8"/>
            </a:gs>
            <a:gs pos="100000">
              <a:srgbClr val="66FBD6"/>
            </a:gs>
          </a:gsLst>
          <a:path path="circle">
            <a:fillToRect b="50%" l="50%" r="50%" t="50%"/>
          </a:path>
          <a:tileRect/>
        </a:gradFill>
      </p:bgPr>
    </p:bg>
    <p:spTree>
      <p:nvGrpSpPr>
        <p:cNvPr id="134" name="Shape 134"/>
        <p:cNvGrpSpPr/>
        <p:nvPr/>
      </p:nvGrpSpPr>
      <p:grpSpPr>
        <a:xfrm>
          <a:off x="0" y="0"/>
          <a:ext cx="0" cy="0"/>
          <a:chOff x="0" y="0"/>
          <a:chExt cx="0" cy="0"/>
        </a:xfrm>
      </p:grpSpPr>
      <p:sp>
        <p:nvSpPr>
          <p:cNvPr id="135" name="Google Shape;135;p20"/>
          <p:cNvSpPr txBox="1"/>
          <p:nvPr/>
        </p:nvSpPr>
        <p:spPr>
          <a:xfrm>
            <a:off x="1632150" y="419675"/>
            <a:ext cx="587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Verdana"/>
                <a:ea typeface="Verdana"/>
                <a:cs typeface="Verdana"/>
                <a:sym typeface="Verdana"/>
              </a:rPr>
              <a:t>CPU utilization and Resources details</a:t>
            </a:r>
            <a:endParaRPr b="1" sz="2000">
              <a:latin typeface="Verdana"/>
              <a:ea typeface="Verdana"/>
              <a:cs typeface="Verdana"/>
              <a:sym typeface="Verdana"/>
            </a:endParaRPr>
          </a:p>
        </p:txBody>
      </p:sp>
      <p:pic>
        <p:nvPicPr>
          <p:cNvPr id="136" name="Google Shape;136;p20"/>
          <p:cNvPicPr preferRelativeResize="0"/>
          <p:nvPr/>
        </p:nvPicPr>
        <p:blipFill>
          <a:blip r:embed="rId3">
            <a:alphaModFix/>
          </a:blip>
          <a:stretch>
            <a:fillRect/>
          </a:stretch>
        </p:blipFill>
        <p:spPr>
          <a:xfrm>
            <a:off x="983563" y="955575"/>
            <a:ext cx="7176872" cy="392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Closeup from the side of a hand pushing a knob on an audio mixer" id="141" name="Google Shape;141;p2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42" name="Google Shape;142;p21"/>
          <p:cNvSpPr txBox="1"/>
          <p:nvPr>
            <p:ph type="title"/>
          </p:nvPr>
        </p:nvSpPr>
        <p:spPr>
          <a:xfrm>
            <a:off x="722700" y="1678200"/>
            <a:ext cx="35640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Conclusion </a:t>
            </a:r>
            <a:endParaRPr>
              <a:solidFill>
                <a:schemeClr val="lt1"/>
              </a:solidFill>
            </a:endParaRPr>
          </a:p>
        </p:txBody>
      </p:sp>
      <p:sp>
        <p:nvSpPr>
          <p:cNvPr id="143" name="Google Shape;143;p21"/>
          <p:cNvSpPr txBox="1"/>
          <p:nvPr>
            <p:ph idx="2" type="body"/>
          </p:nvPr>
        </p:nvSpPr>
        <p:spPr>
          <a:xfrm>
            <a:off x="4953000" y="806325"/>
            <a:ext cx="3895200" cy="3541200"/>
          </a:xfrm>
          <a:prstGeom prst="rect">
            <a:avLst/>
          </a:prstGeom>
        </p:spPr>
        <p:txBody>
          <a:bodyPr anchorCtr="0" anchor="t" bIns="91425" lIns="91425" spcFirstLastPara="1" rIns="91425" wrap="square" tIns="91425">
            <a:noAutofit/>
          </a:bodyPr>
          <a:lstStyle/>
          <a:p>
            <a:pPr indent="-349250" lvl="0" marL="457200" rtl="0" algn="just">
              <a:spcBef>
                <a:spcPts val="1000"/>
              </a:spcBef>
              <a:spcAft>
                <a:spcPts val="0"/>
              </a:spcAft>
              <a:buClr>
                <a:srgbClr val="595959"/>
              </a:buClr>
              <a:buSzPts val="1900"/>
              <a:buFont typeface="Verdana"/>
              <a:buChar char="●"/>
            </a:pPr>
            <a:r>
              <a:rPr lang="en" sz="1400">
                <a:solidFill>
                  <a:srgbClr val="000000"/>
                </a:solidFill>
                <a:highlight>
                  <a:srgbClr val="FFFFFF"/>
                </a:highlight>
                <a:latin typeface="Verdana"/>
                <a:ea typeface="Verdana"/>
                <a:cs typeface="Verdana"/>
                <a:sym typeface="Verdana"/>
              </a:rPr>
              <a:t>At the end, we can arrive at the conclusion that a real-time resource monitor is a great tool to examine our system's proper functioning. </a:t>
            </a:r>
            <a:endParaRPr sz="1400">
              <a:solidFill>
                <a:srgbClr val="000000"/>
              </a:solidFill>
              <a:highlight>
                <a:srgbClr val="FFFFFF"/>
              </a:highlight>
              <a:latin typeface="Verdana"/>
              <a:ea typeface="Verdana"/>
              <a:cs typeface="Verdana"/>
              <a:sym typeface="Verdana"/>
            </a:endParaRPr>
          </a:p>
          <a:p>
            <a:pPr indent="-349250" lvl="0" marL="457200" rtl="0" algn="just">
              <a:spcBef>
                <a:spcPts val="1000"/>
              </a:spcBef>
              <a:spcAft>
                <a:spcPts val="0"/>
              </a:spcAft>
              <a:buClr>
                <a:srgbClr val="595959"/>
              </a:buClr>
              <a:buSzPts val="1900"/>
              <a:buFont typeface="Verdana"/>
              <a:buChar char="●"/>
            </a:pPr>
            <a:r>
              <a:rPr lang="en" sz="1400">
                <a:solidFill>
                  <a:srgbClr val="000000"/>
                </a:solidFill>
                <a:highlight>
                  <a:srgbClr val="FFFFFF"/>
                </a:highlight>
                <a:latin typeface="Verdana"/>
                <a:ea typeface="Verdana"/>
                <a:cs typeface="Verdana"/>
                <a:sym typeface="Verdana"/>
              </a:rPr>
              <a:t>It enables us to keep track of what is happening in our system's background so that we can stop the activity that might cause problems. </a:t>
            </a:r>
            <a:endParaRPr sz="1400">
              <a:solidFill>
                <a:srgbClr val="000000"/>
              </a:solidFill>
              <a:highlight>
                <a:srgbClr val="FFFFFF"/>
              </a:highlight>
              <a:latin typeface="Verdana"/>
              <a:ea typeface="Verdana"/>
              <a:cs typeface="Verdana"/>
              <a:sym typeface="Verdana"/>
            </a:endParaRPr>
          </a:p>
          <a:p>
            <a:pPr indent="-349250" lvl="0" marL="457200" rtl="0" algn="just">
              <a:spcBef>
                <a:spcPts val="1000"/>
              </a:spcBef>
              <a:spcAft>
                <a:spcPts val="0"/>
              </a:spcAft>
              <a:buClr>
                <a:srgbClr val="595959"/>
              </a:buClr>
              <a:buSzPts val="1900"/>
              <a:buFont typeface="Verdana"/>
              <a:buChar char="●"/>
            </a:pPr>
            <a:r>
              <a:rPr lang="en" sz="1400">
                <a:solidFill>
                  <a:srgbClr val="000000"/>
                </a:solidFill>
                <a:highlight>
                  <a:srgbClr val="FFFFFF"/>
                </a:highlight>
                <a:latin typeface="Verdana"/>
                <a:ea typeface="Verdana"/>
                <a:cs typeface="Verdana"/>
                <a:sym typeface="Verdana"/>
              </a:rPr>
              <a:t>With little outside installation, these resource monitors maintain our system's cleanliness. </a:t>
            </a:r>
            <a:endParaRPr sz="1400">
              <a:solidFill>
                <a:srgbClr val="000000"/>
              </a:solidFill>
              <a:highlight>
                <a:srgbClr val="FFFFFF"/>
              </a:highlight>
              <a:latin typeface="Verdana"/>
              <a:ea typeface="Verdana"/>
              <a:cs typeface="Verdana"/>
              <a:sym typeface="Verdana"/>
            </a:endParaRPr>
          </a:p>
          <a:p>
            <a:pPr indent="0" lvl="0" marL="457200" rtl="0" algn="just">
              <a:spcBef>
                <a:spcPts val="0"/>
              </a:spcBef>
              <a:spcAft>
                <a:spcPts val="1200"/>
              </a:spcAft>
              <a:buNone/>
            </a:pPr>
            <a:r>
              <a:t/>
            </a:r>
            <a:endParaRPr sz="1600">
              <a:solidFill>
                <a:srgbClr val="595959"/>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